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79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80" r:id="rId17"/>
    <p:sldId id="281" r:id="rId18"/>
    <p:sldId id="282" r:id="rId19"/>
    <p:sldId id="283" r:id="rId20"/>
    <p:sldId id="284" r:id="rId21"/>
    <p:sldId id="285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1268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171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80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47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6075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2297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3849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31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89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366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011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4832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866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769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009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540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61782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F728914-882A-45D2-B476-8DB9349E607F}" type="datetimeFigureOut">
              <a:rPr lang="ru-RU" smtClean="0"/>
              <a:t>19.04.2021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A954D2-B0C8-47AE-90E1-388D19AB2B7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8634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gif"/><Relationship Id="rId9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15568" y="5038344"/>
            <a:ext cx="10689336" cy="1261872"/>
          </a:xfrm>
          <a:solidFill>
            <a:schemeClr val="bg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Порівняйте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та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оцініть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ці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вислови</a:t>
            </a:r>
            <a:r>
              <a:rPr lang="ru-RU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768096" y="164592"/>
            <a:ext cx="10725912" cy="223113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tx1"/>
                </a:solidFill>
              </a:rPr>
              <a:t>Один </a:t>
            </a:r>
            <a:r>
              <a:rPr lang="ru-RU" sz="2800" b="1" dirty="0" err="1">
                <a:solidFill>
                  <a:schemeClr val="tx1"/>
                </a:solidFill>
              </a:rPr>
              <a:t>іспанський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діяч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вимагав</a:t>
            </a:r>
            <a:r>
              <a:rPr lang="ru-RU" sz="2800" b="1" dirty="0">
                <a:solidFill>
                  <a:schemeClr val="tx1"/>
                </a:solidFill>
              </a:rPr>
              <a:t>: «</a:t>
            </a:r>
            <a:r>
              <a:rPr lang="ru-RU" sz="2800" b="1" dirty="0" err="1">
                <a:solidFill>
                  <a:schemeClr val="tx1"/>
                </a:solidFill>
              </a:rPr>
              <a:t>Скасуйте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всі</a:t>
            </a:r>
            <a:r>
              <a:rPr lang="ru-RU" sz="2800" b="1" dirty="0">
                <a:solidFill>
                  <a:schemeClr val="tx1"/>
                </a:solidFill>
              </a:rPr>
              <a:t> правила </a:t>
            </a:r>
            <a:r>
              <a:rPr lang="ru-RU" sz="2800" b="1" dirty="0" err="1">
                <a:solidFill>
                  <a:schemeClr val="tx1"/>
                </a:solidFill>
              </a:rPr>
              <a:t>вуличного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руху</a:t>
            </a:r>
            <a:r>
              <a:rPr lang="ru-RU" sz="2800" b="1" dirty="0">
                <a:solidFill>
                  <a:schemeClr val="tx1"/>
                </a:solidFill>
              </a:rPr>
              <a:t>. </a:t>
            </a:r>
            <a:r>
              <a:rPr lang="ru-RU" sz="2800" b="1" dirty="0" err="1">
                <a:solidFill>
                  <a:schemeClr val="tx1"/>
                </a:solidFill>
              </a:rPr>
              <a:t>Чому</a:t>
            </a:r>
            <a:r>
              <a:rPr lang="ru-RU" sz="2800" b="1" dirty="0">
                <a:solidFill>
                  <a:schemeClr val="tx1"/>
                </a:solidFill>
              </a:rPr>
              <a:t> я повинен </a:t>
            </a:r>
            <a:r>
              <a:rPr lang="ru-RU" sz="2800" b="1" dirty="0" err="1">
                <a:solidFill>
                  <a:schemeClr val="tx1"/>
                </a:solidFill>
              </a:rPr>
              <a:t>повертати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праворуч</a:t>
            </a:r>
            <a:r>
              <a:rPr lang="ru-RU" sz="2800" b="1" dirty="0">
                <a:solidFill>
                  <a:schemeClr val="tx1"/>
                </a:solidFill>
              </a:rPr>
              <a:t>, коли </a:t>
            </a:r>
            <a:r>
              <a:rPr lang="ru-RU" sz="2800" b="1" dirty="0" err="1">
                <a:solidFill>
                  <a:schemeClr val="tx1"/>
                </a:solidFill>
              </a:rPr>
              <a:t>мені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потрібно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ліворуч</a:t>
            </a:r>
            <a:r>
              <a:rPr lang="ru-RU" sz="2800" b="1" dirty="0">
                <a:solidFill>
                  <a:schemeClr val="tx1"/>
                </a:solidFill>
              </a:rPr>
              <a:t>? </a:t>
            </a:r>
            <a:r>
              <a:rPr lang="ru-RU" sz="2800" b="1" dirty="0" err="1">
                <a:solidFill>
                  <a:schemeClr val="tx1"/>
                </a:solidFill>
              </a:rPr>
              <a:t>Це</a:t>
            </a:r>
            <a:r>
              <a:rPr lang="ru-RU" sz="2800" b="1" dirty="0">
                <a:solidFill>
                  <a:schemeClr val="tx1"/>
                </a:solidFill>
              </a:rPr>
              <a:t> – </a:t>
            </a:r>
            <a:r>
              <a:rPr lang="ru-RU" sz="2800" b="1" dirty="0" err="1">
                <a:solidFill>
                  <a:schemeClr val="tx1"/>
                </a:solidFill>
              </a:rPr>
              <a:t>проти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принципів</a:t>
            </a:r>
            <a:r>
              <a:rPr lang="ru-RU" sz="2800" b="1" dirty="0">
                <a:solidFill>
                  <a:schemeClr val="tx1"/>
                </a:solidFill>
              </a:rPr>
              <a:t> </a:t>
            </a:r>
            <a:r>
              <a:rPr lang="ru-RU" sz="2800" b="1" dirty="0" err="1">
                <a:solidFill>
                  <a:schemeClr val="tx1"/>
                </a:solidFill>
              </a:rPr>
              <a:t>свободи</a:t>
            </a:r>
            <a:r>
              <a:rPr lang="ru-RU" sz="2800" b="1" dirty="0">
                <a:solidFill>
                  <a:schemeClr val="tx1"/>
                </a:solidFill>
              </a:rPr>
              <a:t>». </a:t>
            </a:r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868680" y="2734056"/>
            <a:ext cx="10533888" cy="210312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b="1" dirty="0">
                <a:solidFill>
                  <a:schemeClr val="bg1"/>
                </a:solidFill>
              </a:rPr>
              <a:t>Відомий </a:t>
            </a:r>
            <a:r>
              <a:rPr lang="ru-RU" sz="2800" b="1" dirty="0" err="1">
                <a:solidFill>
                  <a:schemeClr val="bg1"/>
                </a:solidFill>
              </a:rPr>
              <a:t>італійський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історик</a:t>
            </a:r>
            <a:r>
              <a:rPr lang="ru-RU" sz="2800" b="1" dirty="0">
                <a:solidFill>
                  <a:schemeClr val="bg1"/>
                </a:solidFill>
              </a:rPr>
              <a:t> і поет </a:t>
            </a:r>
            <a:r>
              <a:rPr lang="ru-RU" sz="2800" b="1" dirty="0" err="1">
                <a:solidFill>
                  <a:schemeClr val="bg1"/>
                </a:solidFill>
              </a:rPr>
              <a:t>стверджував</a:t>
            </a:r>
            <a:r>
              <a:rPr lang="ru-RU" sz="2800" b="1" dirty="0">
                <a:solidFill>
                  <a:schemeClr val="bg1"/>
                </a:solidFill>
              </a:rPr>
              <a:t>: «</a:t>
            </a:r>
            <a:r>
              <a:rPr lang="ru-RU" sz="2800" b="1" dirty="0" err="1">
                <a:solidFill>
                  <a:schemeClr val="bg1"/>
                </a:solidFill>
              </a:rPr>
              <a:t>Суспільна</a:t>
            </a:r>
            <a:r>
              <a:rPr lang="ru-RU" sz="2800" b="1" dirty="0">
                <a:solidFill>
                  <a:schemeClr val="bg1"/>
                </a:solidFill>
              </a:rPr>
              <a:t> свобода є не </a:t>
            </a:r>
            <a:r>
              <a:rPr lang="ru-RU" sz="2800" b="1" dirty="0" err="1">
                <a:solidFill>
                  <a:schemeClr val="bg1"/>
                </a:solidFill>
              </a:rPr>
              <a:t>що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інше</a:t>
            </a:r>
            <a:r>
              <a:rPr lang="ru-RU" sz="2800" b="1" dirty="0">
                <a:solidFill>
                  <a:schemeClr val="bg1"/>
                </a:solidFill>
              </a:rPr>
              <a:t>, як </a:t>
            </a:r>
            <a:r>
              <a:rPr lang="ru-RU" sz="2800" b="1" dirty="0" err="1">
                <a:solidFill>
                  <a:schemeClr val="bg1"/>
                </a:solidFill>
              </a:rPr>
              <a:t>пунктуальне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дотримання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суспільних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b="1" dirty="0" err="1">
                <a:solidFill>
                  <a:schemeClr val="bg1"/>
                </a:solidFill>
              </a:rPr>
              <a:t>законів</a:t>
            </a:r>
            <a:r>
              <a:rPr lang="ru-RU" sz="2800" b="1" dirty="0">
                <a:solidFill>
                  <a:schemeClr val="bg1"/>
                </a:solidFill>
              </a:rPr>
              <a:t>, </a:t>
            </a:r>
            <a:r>
              <a:rPr lang="ru-RU" sz="2800" b="1" dirty="0" err="1">
                <a:solidFill>
                  <a:schemeClr val="bg1"/>
                </a:solidFill>
              </a:rPr>
              <a:t>справедливих</a:t>
            </a:r>
            <a:r>
              <a:rPr lang="ru-RU" sz="2800" b="1" dirty="0">
                <a:solidFill>
                  <a:schemeClr val="bg1"/>
                </a:solidFill>
              </a:rPr>
              <a:t> і </a:t>
            </a:r>
            <a:r>
              <a:rPr lang="ru-RU" sz="2800" b="1" dirty="0" err="1">
                <a:solidFill>
                  <a:schemeClr val="bg1"/>
                </a:solidFill>
              </a:rPr>
              <a:t>рівних</a:t>
            </a:r>
            <a:r>
              <a:rPr lang="ru-RU" sz="2800" b="1" dirty="0">
                <a:solidFill>
                  <a:schemeClr val="bg1"/>
                </a:solidFill>
              </a:rPr>
              <a:t> для </a:t>
            </a:r>
            <a:r>
              <a:rPr lang="ru-RU" sz="2800" b="1" dirty="0" err="1">
                <a:solidFill>
                  <a:schemeClr val="bg1"/>
                </a:solidFill>
              </a:rPr>
              <a:t>всіх</a:t>
            </a:r>
            <a:r>
              <a:rPr lang="ru-RU" sz="2800" b="1" dirty="0">
                <a:solidFill>
                  <a:schemeClr val="bg1"/>
                </a:solidFill>
              </a:rPr>
              <a:t>».</a:t>
            </a:r>
            <a:br>
              <a:rPr lang="ru-RU" sz="2800" b="1" dirty="0">
                <a:solidFill>
                  <a:schemeClr val="bg1"/>
                </a:solidFill>
              </a:rPr>
            </a:br>
            <a:endParaRPr lang="ru-RU" sz="2800" b="1" dirty="0">
              <a:solidFill>
                <a:schemeClr val="bg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352" y="4837176"/>
            <a:ext cx="2898648" cy="1932432"/>
          </a:xfrm>
          <a:prstGeom prst="rect">
            <a:avLst/>
          </a:prstGeom>
        </p:spPr>
      </p:pic>
      <p:sp>
        <p:nvSpPr>
          <p:cNvPr id="7" name="Двойная стрелка вверх/вниз 6"/>
          <p:cNvSpPr/>
          <p:nvPr/>
        </p:nvSpPr>
        <p:spPr>
          <a:xfrm>
            <a:off x="621792" y="1819656"/>
            <a:ext cx="493776" cy="9144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Двойная стрелка вверх/вниз 7"/>
          <p:cNvSpPr/>
          <p:nvPr/>
        </p:nvSpPr>
        <p:spPr>
          <a:xfrm>
            <a:off x="11164824" y="1819656"/>
            <a:ext cx="475488" cy="90525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3206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80" y="-69011"/>
            <a:ext cx="9128631" cy="684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964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85" y="0"/>
            <a:ext cx="9301578" cy="697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998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08" y="0"/>
            <a:ext cx="9225590" cy="6926423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97973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99" y="0"/>
            <a:ext cx="9144000" cy="685800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7313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49" y="69006"/>
            <a:ext cx="9059837" cy="6788994"/>
          </a:xfrm>
          <a:prstGeom prst="rect">
            <a:avLst/>
          </a:prstGeom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450050" y="3096239"/>
            <a:ext cx="3273995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  <a:defRPr/>
            </a:pPr>
            <a:r>
              <a:rPr lang="uk-UA" altLang="uk-UA" sz="1600" b="1" kern="0" dirty="0">
                <a:solidFill>
                  <a:srgbClr val="000000"/>
                </a:solidFill>
              </a:rPr>
              <a:t>Держава забезпечує доступ дітей до всебічної інформації. Заохочується р</a:t>
            </a:r>
            <a:r>
              <a:rPr lang="uk-UA" altLang="uk-UA" sz="1600" b="1" kern="0" dirty="0" err="1">
                <a:solidFill>
                  <a:srgbClr val="000000"/>
                </a:solidFill>
              </a:rPr>
              <a:t>озповсюдження</a:t>
            </a:r>
            <a:r>
              <a:rPr lang="uk-UA" altLang="uk-UA" sz="1600" b="1" kern="0" dirty="0">
                <a:solidFill>
                  <a:srgbClr val="000000"/>
                </a:solidFill>
              </a:rPr>
              <a:t> засобами масової інформації матеріалів, що стосуються соціальних, культурних питань розвитку дитини</a:t>
            </a:r>
            <a:r>
              <a:rPr lang="uk-UA" altLang="uk-UA" sz="1700" b="1" kern="0" dirty="0">
                <a:solidFill>
                  <a:srgbClr val="000000"/>
                </a:solidFill>
              </a:rPr>
              <a:t>.</a:t>
            </a:r>
            <a:endParaRPr lang="ru-RU" altLang="uk-UA" sz="1700" b="1" kern="0" dirty="0">
              <a:solidFill>
                <a:srgbClr val="000000"/>
              </a:solidFill>
            </a:endParaRP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076592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350" y="6303"/>
            <a:ext cx="9143513" cy="685169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063" y="1907779"/>
            <a:ext cx="1231665" cy="1231665"/>
          </a:xfrm>
          <a:prstGeom prst="rect">
            <a:avLst/>
          </a:prstGeom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1229508" y="775098"/>
            <a:ext cx="9601196" cy="1303867"/>
          </a:xfr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922615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4177896" y="630555"/>
            <a:ext cx="472539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4000" b="1" dirty="0">
                <a:solidFill>
                  <a:srgbClr val="FF0000"/>
                </a:solidFill>
              </a:rPr>
              <a:t>Діти мають право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4000" b="1" dirty="0">
                <a:solidFill>
                  <a:srgbClr val="FF0000"/>
                </a:solidFill>
              </a:rPr>
              <a:t> на об'єднання </a:t>
            </a:r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423803" y="460098"/>
            <a:ext cx="3608745" cy="13849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800" b="1" i="1" dirty="0">
                <a:solidFill>
                  <a:srgbClr val="000000"/>
                </a:solidFill>
              </a:rPr>
              <a:t>Конвенція ООН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800" b="1" i="1" dirty="0">
                <a:solidFill>
                  <a:srgbClr val="000000"/>
                </a:solidFill>
              </a:rPr>
              <a:t>про права дитини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800" b="1" i="1" dirty="0">
                <a:solidFill>
                  <a:srgbClr val="000000"/>
                </a:solidFill>
              </a:rPr>
              <a:t>Ст. 19</a:t>
            </a:r>
            <a:endParaRPr lang="ru-RU" altLang="uk-UA" sz="2800" b="1" i="1" dirty="0">
              <a:solidFill>
                <a:srgbClr val="000000"/>
              </a:solidFill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5674109" y="2114808"/>
            <a:ext cx="4054137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2400" b="1" dirty="0">
                <a:solidFill>
                  <a:srgbClr val="000000"/>
                </a:solidFill>
              </a:rPr>
              <a:t>Дитина має право зустрічатися з іншими людьми, вступати до асоціацій, об'єднань або створювати їх.</a:t>
            </a:r>
            <a:endParaRPr lang="ru-RU" altLang="uk-UA" sz="2400" b="1" dirty="0">
              <a:solidFill>
                <a:srgbClr val="000000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2884" y="5794943"/>
            <a:ext cx="5524640" cy="102680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uk-UA" sz="6000" b="1" dirty="0">
                <a:ln w="9525">
                  <a:solidFill>
                    <a:sysClr val="window" lastClr="FFFFFF"/>
                  </a:solidFill>
                  <a:prstDash val="solid"/>
                </a:ln>
                <a:solidFill>
                  <a:srgbClr val="FF0000"/>
                </a:solidFill>
                <a:latin typeface="a_StamperRg&amp;Bt" panose="040F0703050807070607" pitchFamily="82" charset="-52"/>
              </a:rPr>
              <a:t>Маю право…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987" y="630555"/>
            <a:ext cx="2414292" cy="1810719"/>
          </a:xfrm>
          <a:prstGeom prst="ellipse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84" y="1925576"/>
            <a:ext cx="5524640" cy="3965269"/>
          </a:xfr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524" y="4060040"/>
            <a:ext cx="5610686" cy="276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079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4750"/>
                            </p:stCondLst>
                            <p:childTnLst>
                              <p:par>
                                <p:cTn id="2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17413" grpId="0" animBg="1"/>
      <p:bldP spid="1741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3758958" y="582640"/>
            <a:ext cx="4326147" cy="15696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3200" b="1" dirty="0">
                <a:solidFill>
                  <a:srgbClr val="FF0000"/>
                </a:solidFill>
              </a:rPr>
              <a:t>Діти не повинні залучатися до примусової праці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084053" y="620884"/>
            <a:ext cx="259080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400" b="1" i="1" dirty="0">
                <a:solidFill>
                  <a:srgbClr val="000000"/>
                </a:solidFill>
              </a:rPr>
              <a:t>Конвенція ООН про права дитини Ст. 32,36</a:t>
            </a:r>
            <a:endParaRPr lang="ru-RU" altLang="uk-UA" sz="2400" b="1" i="1" dirty="0">
              <a:solidFill>
                <a:srgbClr val="000000"/>
              </a:solidFill>
            </a:endParaRPr>
          </a:p>
        </p:txBody>
      </p:sp>
      <p:sp>
        <p:nvSpPr>
          <p:cNvPr id="16390" name="Rectangle 6"/>
          <p:cNvSpPr>
            <a:spLocks noChangeArrowheads="1"/>
          </p:cNvSpPr>
          <p:nvPr/>
        </p:nvSpPr>
        <p:spPr bwMode="auto">
          <a:xfrm>
            <a:off x="488829" y="2458528"/>
            <a:ext cx="4643887" cy="34163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2400" b="1" dirty="0">
                <a:solidFill>
                  <a:srgbClr val="000000"/>
                </a:solidFill>
              </a:rPr>
              <a:t>Дитина має право на захист у тих випадках, коли їй доручається робота , може нести загрозу її здоров'ю. держава встановлює мінімальний вік для прийому на роботу і визначає вимоги до умов праці неповнолітніх.</a:t>
            </a:r>
            <a:endParaRPr lang="ru-RU" altLang="uk-UA" sz="2400" b="1" dirty="0">
              <a:solidFill>
                <a:srgbClr val="000000"/>
              </a:solidFill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5426503" y="5676181"/>
            <a:ext cx="6314048" cy="9127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uk-UA" sz="6000" b="1" dirty="0">
                <a:ln w="9525">
                  <a:solidFill>
                    <a:sysClr val="window" lastClr="FFFFFF"/>
                  </a:solidFill>
                  <a:prstDash val="solid"/>
                </a:ln>
                <a:solidFill>
                  <a:srgbClr val="C00000"/>
                </a:solidFill>
                <a:latin typeface="a_StamperRg&amp;Bt" panose="040F0703050807070607" pitchFamily="82" charset="-52"/>
              </a:rPr>
              <a:t>Маю право</a:t>
            </a:r>
            <a:r>
              <a:rPr lang="uk-UA" sz="6000" b="1" dirty="0">
                <a:ln w="9525">
                  <a:solidFill>
                    <a:sysClr val="window" lastClr="FFFFFF"/>
                  </a:solidFill>
                  <a:prstDash val="solid"/>
                </a:ln>
                <a:solidFill>
                  <a:srgbClr val="002060"/>
                </a:solidFill>
                <a:latin typeface="a_StamperRg&amp;Bt" panose="040F0703050807070607" pitchFamily="82" charset="-52"/>
              </a:rPr>
              <a:t>…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173" y="461090"/>
            <a:ext cx="2261464" cy="1696098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032" y="2221929"/>
            <a:ext cx="5188790" cy="345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911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5 0.61041 L 0.0125 -0.0069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5" y="-308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8" grpId="0" animBg="1"/>
      <p:bldP spid="16389" grpId="0" animBg="1"/>
      <p:bldP spid="16390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4"/>
          <p:cNvSpPr>
            <a:spLocks noChangeArrowheads="1"/>
          </p:cNvSpPr>
          <p:nvPr/>
        </p:nvSpPr>
        <p:spPr bwMode="auto">
          <a:xfrm>
            <a:off x="6797615" y="708599"/>
            <a:ext cx="4442604" cy="95410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800" b="1" i="1" dirty="0">
                <a:solidFill>
                  <a:srgbClr val="000000"/>
                </a:solidFill>
              </a:rPr>
              <a:t>Конвенція ООН про права дитини Ст. 38</a:t>
            </a:r>
            <a:endParaRPr lang="ru-RU" altLang="uk-UA" sz="2800" b="1" i="1" dirty="0">
              <a:solidFill>
                <a:srgbClr val="000000"/>
              </a:solidFill>
            </a:endParaRPr>
          </a:p>
        </p:txBody>
      </p:sp>
      <p:sp>
        <p:nvSpPr>
          <p:cNvPr id="24581" name="Rectangle 5"/>
          <p:cNvSpPr>
            <a:spLocks noChangeArrowheads="1"/>
          </p:cNvSpPr>
          <p:nvPr/>
        </p:nvSpPr>
        <p:spPr bwMode="auto">
          <a:xfrm>
            <a:off x="567906" y="708599"/>
            <a:ext cx="599679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3600" b="1" dirty="0">
                <a:solidFill>
                  <a:srgbClr val="FF0000"/>
                </a:solidFill>
              </a:rPr>
              <a:t>Дітей не можна </a:t>
            </a:r>
          </a:p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3600" b="1" dirty="0">
                <a:solidFill>
                  <a:srgbClr val="FF0000"/>
                </a:solidFill>
              </a:rPr>
              <a:t>залучати до бойових дій</a:t>
            </a: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1051609" y="2147978"/>
            <a:ext cx="4953526" cy="3416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2400" b="1" dirty="0">
                <a:solidFill>
                  <a:srgbClr val="000000"/>
                </a:solidFill>
              </a:rPr>
              <a:t>Держава повинна вживати всіх можливих заходів, що діти не брали участі у військових діях. Жодна дитина віком до 15 років не повинна призиватись на службу до  збройних сил. Держава повинна піклуватися про дітей, які постраждали від збройних конфліктів.</a:t>
            </a:r>
            <a:endParaRPr lang="ru-RU" altLang="uk-UA" sz="2400" b="1" dirty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655" y="120043"/>
            <a:ext cx="1584960" cy="1188720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07" y="1908928"/>
            <a:ext cx="5523422" cy="368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580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0" grpId="0" animBg="1"/>
      <p:bldP spid="24581" grpId="0"/>
      <p:bldP spid="2458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2760452" y="406491"/>
            <a:ext cx="669352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4000" b="1" dirty="0">
                <a:solidFill>
                  <a:srgbClr val="FF0000"/>
                </a:solidFill>
              </a:rPr>
              <a:t>Захист дітей від наркоманії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279381" y="482043"/>
            <a:ext cx="3315419" cy="707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000" b="1" i="1" dirty="0">
                <a:solidFill>
                  <a:srgbClr val="000000"/>
                </a:solidFill>
              </a:rPr>
              <a:t>Конвенція ООН про права дитини Ст. 33</a:t>
            </a:r>
            <a:endParaRPr lang="ru-RU" altLang="uk-UA" sz="2000" b="1" i="1" dirty="0">
              <a:solidFill>
                <a:srgbClr val="000000"/>
              </a:solidFill>
            </a:endParaRPr>
          </a:p>
        </p:txBody>
      </p: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0" y="1792289"/>
            <a:ext cx="4132052" cy="501675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3200" b="1" dirty="0">
                <a:solidFill>
                  <a:srgbClr val="000000"/>
                </a:solidFill>
              </a:rPr>
              <a:t>Діти мають право на захист від незалежного вживання наркотиків, а так від залучення до виробництва наркотичних речовин та торгівля ними</a:t>
            </a:r>
            <a:endParaRPr lang="ru-RU" altLang="uk-UA" sz="3200" b="1" dirty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104" y="688996"/>
            <a:ext cx="3652423" cy="2739318"/>
          </a:xfrm>
          <a:prstGeom prst="ellipse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125" y="3598921"/>
            <a:ext cx="4844254" cy="321012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52" y="1741760"/>
            <a:ext cx="4175343" cy="267713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052" y="4145462"/>
            <a:ext cx="4001093" cy="26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5295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80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80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80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withGroup">
                            <p:stCondLst>
                              <p:cond delay="128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80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80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80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6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2" grpId="0"/>
      <p:bldP spid="27653" grpId="0" animBg="1"/>
      <p:bldP spid="2765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087367" y="1912237"/>
            <a:ext cx="4014217" cy="2146554"/>
          </a:xfrm>
          <a:solidFill>
            <a:srgbClr val="FFFF00"/>
          </a:solidFill>
        </p:spPr>
        <p:txBody>
          <a:bodyPr>
            <a:noAutofit/>
          </a:bodyPr>
          <a:lstStyle/>
          <a:p>
            <a:endParaRPr lang="ru-RU" sz="4400" b="1" dirty="0">
              <a:effectLst/>
            </a:endParaRPr>
          </a:p>
          <a:p>
            <a:r>
              <a:rPr lang="ru-RU" sz="4400" b="1" dirty="0" err="1">
                <a:effectLst/>
              </a:rPr>
              <a:t>Що</a:t>
            </a:r>
            <a:r>
              <a:rPr lang="ru-RU" sz="4400" b="1" dirty="0">
                <a:effectLst/>
              </a:rPr>
              <a:t> </a:t>
            </a:r>
            <a:r>
              <a:rPr lang="ru-RU" sz="4400" b="1" dirty="0" err="1">
                <a:effectLst/>
              </a:rPr>
              <a:t>це</a:t>
            </a:r>
            <a:r>
              <a:rPr lang="ru-RU" sz="4400" b="1" dirty="0">
                <a:effectLst/>
              </a:rPr>
              <a:t> </a:t>
            </a:r>
            <a:r>
              <a:rPr lang="ru-RU" sz="4400" b="1" dirty="0" err="1">
                <a:effectLst/>
              </a:rPr>
              <a:t>таке</a:t>
            </a:r>
            <a:r>
              <a:rPr lang="ru-RU" sz="4400" b="1" dirty="0">
                <a:effectLst/>
              </a:rPr>
              <a:t>?</a:t>
            </a:r>
            <a:endParaRPr lang="ru-RU" sz="4400" b="1" dirty="0"/>
          </a:p>
        </p:txBody>
      </p:sp>
      <p:sp>
        <p:nvSpPr>
          <p:cNvPr id="4" name="Овал 3"/>
          <p:cNvSpPr/>
          <p:nvPr/>
        </p:nvSpPr>
        <p:spPr>
          <a:xfrm>
            <a:off x="32005" y="141732"/>
            <a:ext cx="3845051" cy="2336292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Воно </a:t>
            </a:r>
            <a:r>
              <a:rPr lang="ru-RU" sz="2400" b="1" dirty="0" err="1">
                <a:solidFill>
                  <a:schemeClr val="bg1"/>
                </a:solidFill>
              </a:rPr>
              <a:t>подібне</a:t>
            </a:r>
            <a:r>
              <a:rPr lang="ru-RU" sz="2400" b="1" dirty="0">
                <a:solidFill>
                  <a:schemeClr val="bg1"/>
                </a:solidFill>
              </a:rPr>
              <a:t> до </a:t>
            </a:r>
            <a:r>
              <a:rPr lang="ru-RU" sz="2400" b="1" dirty="0" err="1">
                <a:solidFill>
                  <a:schemeClr val="bg1"/>
                </a:solidFill>
              </a:rPr>
              <a:t>броні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оскільки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захищає</a:t>
            </a:r>
            <a:r>
              <a:rPr lang="ru-RU" sz="2400" b="1" dirty="0">
                <a:solidFill>
                  <a:schemeClr val="bg1"/>
                </a:solidFill>
              </a:rPr>
              <a:t> вас;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5" name="Овал 4"/>
          <p:cNvSpPr/>
          <p:nvPr/>
        </p:nvSpPr>
        <p:spPr>
          <a:xfrm>
            <a:off x="3877056" y="104013"/>
            <a:ext cx="4224528" cy="231114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 воно </a:t>
            </a:r>
            <a:r>
              <a:rPr lang="ru-RU" sz="2400" b="1" dirty="0" err="1">
                <a:solidFill>
                  <a:schemeClr val="bg1"/>
                </a:solidFill>
              </a:rPr>
              <a:t>подібне</a:t>
            </a:r>
            <a:r>
              <a:rPr lang="ru-RU" sz="2400" b="1" dirty="0">
                <a:solidFill>
                  <a:schemeClr val="bg1"/>
                </a:solidFill>
              </a:rPr>
              <a:t> до правил, </a:t>
            </a:r>
            <a:r>
              <a:rPr lang="ru-RU" sz="2400" b="1" dirty="0" err="1">
                <a:solidFill>
                  <a:schemeClr val="bg1"/>
                </a:solidFill>
              </a:rPr>
              <a:t>оскільки</a:t>
            </a:r>
            <a:r>
              <a:rPr lang="ru-RU" sz="2400" b="1" dirty="0">
                <a:solidFill>
                  <a:schemeClr val="bg1"/>
                </a:solidFill>
              </a:rPr>
              <a:t> говорить вам, як </a:t>
            </a:r>
            <a:r>
              <a:rPr lang="ru-RU" sz="2400" b="1" dirty="0" err="1">
                <a:solidFill>
                  <a:schemeClr val="bg1"/>
                </a:solidFill>
              </a:rPr>
              <a:t>можна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поводитися</a:t>
            </a:r>
            <a:r>
              <a:rPr lang="ru-RU" sz="2400" b="1" dirty="0">
                <a:solidFill>
                  <a:schemeClr val="bg1"/>
                </a:solidFill>
              </a:rPr>
              <a:t>; 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8101585" y="141732"/>
            <a:ext cx="3895344" cy="2482596"/>
          </a:xfrm>
          <a:prstGeom prst="ellipse">
            <a:avLst/>
          </a:pr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воно </a:t>
            </a:r>
            <a:r>
              <a:rPr lang="ru-RU" sz="2400" b="1" dirty="0" err="1">
                <a:solidFill>
                  <a:schemeClr val="bg1"/>
                </a:solidFill>
              </a:rPr>
              <a:t>подібне</a:t>
            </a:r>
            <a:r>
              <a:rPr lang="ru-RU" sz="2400" b="1" dirty="0">
                <a:solidFill>
                  <a:schemeClr val="bg1"/>
                </a:solidFill>
              </a:rPr>
              <a:t> до </a:t>
            </a:r>
            <a:r>
              <a:rPr lang="ru-RU" sz="2400" b="1" dirty="0" err="1">
                <a:solidFill>
                  <a:schemeClr val="bg1"/>
                </a:solidFill>
              </a:rPr>
              <a:t>судді</a:t>
            </a:r>
            <a:r>
              <a:rPr lang="ru-RU" sz="2400" b="1" dirty="0">
                <a:solidFill>
                  <a:schemeClr val="bg1"/>
                </a:solidFill>
              </a:rPr>
              <a:t>, тому </a:t>
            </a:r>
            <a:r>
              <a:rPr lang="ru-RU" sz="2400" b="1" dirty="0" err="1">
                <a:solidFill>
                  <a:schemeClr val="bg1"/>
                </a:solidFill>
              </a:rPr>
              <a:t>що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ви</a:t>
            </a:r>
            <a:r>
              <a:rPr lang="ru-RU" sz="2400" b="1" dirty="0">
                <a:solidFill>
                  <a:schemeClr val="bg1"/>
                </a:solidFill>
              </a:rPr>
              <a:t> можете до </a:t>
            </a:r>
            <a:r>
              <a:rPr lang="ru-RU" sz="2400" b="1" dirty="0" err="1">
                <a:solidFill>
                  <a:schemeClr val="bg1"/>
                </a:solidFill>
              </a:rPr>
              <a:t>нього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звертатися</a:t>
            </a:r>
            <a:r>
              <a:rPr lang="ru-RU" sz="2400" b="1" dirty="0">
                <a:solidFill>
                  <a:schemeClr val="bg1"/>
                </a:solidFill>
              </a:rPr>
              <a:t> за </a:t>
            </a:r>
            <a:r>
              <a:rPr lang="ru-RU" sz="2400" b="1" dirty="0" err="1">
                <a:solidFill>
                  <a:schemeClr val="bg1"/>
                </a:solidFill>
              </a:rPr>
              <a:t>захистом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Овал 6"/>
          <p:cNvSpPr/>
          <p:nvPr/>
        </p:nvSpPr>
        <p:spPr>
          <a:xfrm>
            <a:off x="4164331" y="4245102"/>
            <a:ext cx="3511296" cy="236143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Воно </a:t>
            </a:r>
            <a:r>
              <a:rPr lang="ru-RU" sz="2400" b="1" dirty="0" err="1">
                <a:solidFill>
                  <a:schemeClr val="bg1"/>
                </a:solidFill>
              </a:rPr>
              <a:t>встановлюється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виключно</a:t>
            </a:r>
            <a:r>
              <a:rPr lang="ru-RU" sz="2400" b="1" dirty="0">
                <a:solidFill>
                  <a:schemeClr val="bg1"/>
                </a:solidFill>
              </a:rPr>
              <a:t> державою і є </a:t>
            </a:r>
            <a:r>
              <a:rPr lang="ru-RU" sz="2400" b="1" dirty="0" err="1">
                <a:solidFill>
                  <a:schemeClr val="bg1"/>
                </a:solidFill>
              </a:rPr>
              <a:t>обов’язковим</a:t>
            </a:r>
            <a:r>
              <a:rPr lang="ru-RU" sz="2400" b="1" dirty="0">
                <a:solidFill>
                  <a:schemeClr val="bg1"/>
                </a:solidFill>
              </a:rPr>
              <a:t> для </a:t>
            </a:r>
            <a:r>
              <a:rPr lang="ru-RU" sz="2400" b="1" dirty="0" err="1">
                <a:solidFill>
                  <a:schemeClr val="bg1"/>
                </a:solidFill>
              </a:rPr>
              <a:t>всіх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18873" y="3209544"/>
            <a:ext cx="4155948" cy="3429000"/>
          </a:xfrm>
          <a:prstGeom prst="ellipse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Воно </a:t>
            </a:r>
            <a:r>
              <a:rPr lang="ru-RU" sz="2000" b="1" dirty="0" err="1">
                <a:solidFill>
                  <a:schemeClr val="bg1"/>
                </a:solidFill>
              </a:rPr>
              <a:t>подібне</a:t>
            </a:r>
            <a:r>
              <a:rPr lang="ru-RU" sz="2000" b="1" dirty="0">
                <a:solidFill>
                  <a:schemeClr val="bg1"/>
                </a:solidFill>
              </a:rPr>
              <a:t> часу, воно </a:t>
            </a:r>
            <a:r>
              <a:rPr lang="ru-RU" sz="2000" b="1" dirty="0" err="1">
                <a:solidFill>
                  <a:schemeClr val="bg1"/>
                </a:solidFill>
              </a:rPr>
              <a:t>однаково</a:t>
            </a:r>
            <a:r>
              <a:rPr lang="ru-RU" sz="2000" b="1" dirty="0">
                <a:solidFill>
                  <a:schemeClr val="bg1"/>
                </a:solidFill>
              </a:rPr>
              <a:t> ставиться до </a:t>
            </a:r>
            <a:r>
              <a:rPr lang="ru-RU" sz="2000" b="1" dirty="0" err="1">
                <a:solidFill>
                  <a:schemeClr val="bg1"/>
                </a:solidFill>
              </a:rPr>
              <a:t>всіх</a:t>
            </a:r>
            <a:r>
              <a:rPr lang="ru-RU" sz="2000" b="1" dirty="0">
                <a:solidFill>
                  <a:schemeClr val="bg1"/>
                </a:solidFill>
              </a:rPr>
              <a:t> людей: до </a:t>
            </a:r>
            <a:r>
              <a:rPr lang="ru-RU" sz="2000" b="1" dirty="0" err="1">
                <a:solidFill>
                  <a:schemeClr val="bg1"/>
                </a:solidFill>
              </a:rPr>
              <a:t>багатих</a:t>
            </a:r>
            <a:r>
              <a:rPr lang="ru-RU" sz="2000" b="1" dirty="0">
                <a:solidFill>
                  <a:schemeClr val="bg1"/>
                </a:solidFill>
              </a:rPr>
              <a:t> і </a:t>
            </a:r>
            <a:r>
              <a:rPr lang="ru-RU" sz="2000" b="1" dirty="0" err="1">
                <a:solidFill>
                  <a:schemeClr val="bg1"/>
                </a:solidFill>
              </a:rPr>
              <a:t>бідних</a:t>
            </a:r>
            <a:r>
              <a:rPr lang="ru-RU" sz="2000" b="1" dirty="0">
                <a:solidFill>
                  <a:schemeClr val="bg1"/>
                </a:solidFill>
              </a:rPr>
              <a:t>, до </a:t>
            </a:r>
            <a:r>
              <a:rPr lang="ru-RU" sz="2000" b="1" dirty="0" err="1">
                <a:solidFill>
                  <a:schemeClr val="bg1"/>
                </a:solidFill>
              </a:rPr>
              <a:t>старих</a:t>
            </a:r>
            <a:r>
              <a:rPr lang="ru-RU" sz="2000" b="1" dirty="0">
                <a:solidFill>
                  <a:schemeClr val="bg1"/>
                </a:solidFill>
              </a:rPr>
              <a:t> і </a:t>
            </a:r>
            <a:r>
              <a:rPr lang="ru-RU" sz="2000" b="1" dirty="0" err="1">
                <a:solidFill>
                  <a:schemeClr val="bg1"/>
                </a:solidFill>
              </a:rPr>
              <a:t>молодих</a:t>
            </a:r>
            <a:r>
              <a:rPr lang="ru-RU" sz="2000" b="1" dirty="0">
                <a:solidFill>
                  <a:schemeClr val="bg1"/>
                </a:solidFill>
              </a:rPr>
              <a:t>, </a:t>
            </a:r>
            <a:r>
              <a:rPr lang="ru-RU" sz="2000" b="1" dirty="0" err="1">
                <a:solidFill>
                  <a:schemeClr val="bg1"/>
                </a:solidFill>
              </a:rPr>
              <a:t>білих</a:t>
            </a:r>
            <a:r>
              <a:rPr lang="ru-RU" sz="2000" b="1" dirty="0">
                <a:solidFill>
                  <a:schemeClr val="bg1"/>
                </a:solidFill>
              </a:rPr>
              <a:t> і </a:t>
            </a:r>
            <a:r>
              <a:rPr lang="ru-RU" sz="2000" b="1" dirty="0" err="1">
                <a:solidFill>
                  <a:schemeClr val="bg1"/>
                </a:solidFill>
              </a:rPr>
              <a:t>чорних</a:t>
            </a:r>
            <a:r>
              <a:rPr lang="ru-RU" sz="2000" b="1" dirty="0">
                <a:solidFill>
                  <a:schemeClr val="bg1"/>
                </a:solidFill>
              </a:rPr>
              <a:t>, </a:t>
            </a:r>
            <a:r>
              <a:rPr lang="ru-RU" sz="2000" b="1" dirty="0" err="1">
                <a:solidFill>
                  <a:schemeClr val="bg1"/>
                </a:solidFill>
              </a:rPr>
              <a:t>високих</a:t>
            </a:r>
            <a:r>
              <a:rPr lang="ru-RU" sz="2000" b="1" dirty="0">
                <a:solidFill>
                  <a:schemeClr val="bg1"/>
                </a:solidFill>
              </a:rPr>
              <a:t> і </a:t>
            </a:r>
            <a:r>
              <a:rPr lang="ru-RU" sz="2000" b="1" dirty="0" err="1">
                <a:solidFill>
                  <a:schemeClr val="bg1"/>
                </a:solidFill>
              </a:rPr>
              <a:t>низькорослих</a:t>
            </a:r>
            <a:endParaRPr lang="ru-RU" sz="2000" dirty="0">
              <a:solidFill>
                <a:schemeClr val="bg1"/>
              </a:solidFill>
            </a:endParaRPr>
          </a:p>
        </p:txBody>
      </p:sp>
      <p:sp>
        <p:nvSpPr>
          <p:cNvPr id="9" name="Овал 8"/>
          <p:cNvSpPr/>
          <p:nvPr/>
        </p:nvSpPr>
        <p:spPr>
          <a:xfrm>
            <a:off x="7565136" y="3883916"/>
            <a:ext cx="4626864" cy="2691765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Воно </a:t>
            </a:r>
            <a:r>
              <a:rPr lang="ru-RU" sz="2400" b="1" dirty="0" err="1">
                <a:solidFill>
                  <a:schemeClr val="bg1"/>
                </a:solidFill>
              </a:rPr>
              <a:t>потребує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від</a:t>
            </a:r>
            <a:r>
              <a:rPr lang="ru-RU" sz="2400" b="1" dirty="0">
                <a:solidFill>
                  <a:schemeClr val="bg1"/>
                </a:solidFill>
              </a:rPr>
              <a:t> вас </a:t>
            </a:r>
            <a:r>
              <a:rPr lang="ru-RU" sz="2400" b="1" dirty="0" err="1">
                <a:solidFill>
                  <a:schemeClr val="bg1"/>
                </a:solidFill>
              </a:rPr>
              <a:t>ставитися</a:t>
            </a:r>
            <a:r>
              <a:rPr lang="ru-RU" sz="2400" b="1" dirty="0">
                <a:solidFill>
                  <a:schemeClr val="bg1"/>
                </a:solidFill>
              </a:rPr>
              <a:t> з </a:t>
            </a:r>
            <a:r>
              <a:rPr lang="ru-RU" sz="2400" b="1" dirty="0" err="1">
                <a:solidFill>
                  <a:schemeClr val="bg1"/>
                </a:solidFill>
              </a:rPr>
              <a:t>повагою</a:t>
            </a:r>
            <a:r>
              <a:rPr lang="ru-RU" sz="2400" b="1" dirty="0">
                <a:solidFill>
                  <a:schemeClr val="bg1"/>
                </a:solidFill>
              </a:rPr>
              <a:t> до </a:t>
            </a:r>
            <a:r>
              <a:rPr lang="ru-RU" sz="2400" b="1" dirty="0" err="1">
                <a:solidFill>
                  <a:schemeClr val="bg1"/>
                </a:solidFill>
              </a:rPr>
              <a:t>інших</a:t>
            </a:r>
            <a:r>
              <a:rPr lang="ru-RU" sz="2400" b="1" dirty="0">
                <a:solidFill>
                  <a:schemeClr val="bg1"/>
                </a:solidFill>
              </a:rPr>
              <a:t>. Воно </a:t>
            </a:r>
            <a:r>
              <a:rPr lang="ru-RU" sz="2400" b="1" dirty="0" err="1">
                <a:solidFill>
                  <a:schemeClr val="bg1"/>
                </a:solidFill>
              </a:rPr>
              <a:t>подібне</a:t>
            </a:r>
            <a:r>
              <a:rPr lang="ru-RU" sz="2400" b="1" dirty="0">
                <a:solidFill>
                  <a:schemeClr val="bg1"/>
                </a:solidFill>
              </a:rPr>
              <a:t> до </a:t>
            </a:r>
            <a:r>
              <a:rPr lang="ru-RU" sz="2400" b="1" dirty="0" err="1">
                <a:solidFill>
                  <a:schemeClr val="bg1"/>
                </a:solidFill>
              </a:rPr>
              <a:t>доброти</a:t>
            </a:r>
            <a:r>
              <a:rPr lang="ru-RU" sz="2400" b="1" dirty="0">
                <a:solidFill>
                  <a:schemeClr val="bg1"/>
                </a:solidFill>
              </a:rPr>
              <a:t>, </a:t>
            </a:r>
            <a:r>
              <a:rPr lang="ru-RU" sz="2400" b="1" dirty="0" err="1">
                <a:solidFill>
                  <a:schemeClr val="bg1"/>
                </a:solidFill>
              </a:rPr>
              <a:t>правди</a:t>
            </a:r>
            <a:r>
              <a:rPr lang="ru-RU" sz="2400" b="1" dirty="0">
                <a:solidFill>
                  <a:schemeClr val="bg1"/>
                </a:solidFill>
              </a:rPr>
              <a:t> й </a:t>
            </a:r>
            <a:r>
              <a:rPr lang="ru-RU" sz="2400" b="1" dirty="0" err="1">
                <a:solidFill>
                  <a:schemeClr val="bg1"/>
                </a:solidFill>
              </a:rPr>
              <a:t>справедливості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2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3476417" y="522688"/>
            <a:ext cx="622812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3200" b="1" dirty="0">
                <a:solidFill>
                  <a:srgbClr val="FF0000"/>
                </a:solidFill>
              </a:rPr>
              <a:t>Всі діти мають право на медичну допомогу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861403" y="735557"/>
            <a:ext cx="2855200" cy="10156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2000" b="1" i="1" dirty="0">
                <a:solidFill>
                  <a:srgbClr val="000000"/>
                </a:solidFill>
              </a:rPr>
              <a:t>Конвенція ООН про права дитини Ст. 24</a:t>
            </a:r>
            <a:endParaRPr lang="ru-RU" altLang="uk-UA" sz="2000" b="1" i="1" dirty="0">
              <a:solidFill>
                <a:srgbClr val="000000"/>
              </a:solidFill>
            </a:endParaRP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-1199" y="2755262"/>
            <a:ext cx="4732179" cy="304698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2400" b="1" dirty="0">
                <a:solidFill>
                  <a:srgbClr val="000000"/>
                </a:solidFill>
              </a:rPr>
              <a:t>Діти мають право на медичну допомогу за найвищими стандартами, які реально може забезпечити держава. Жодна дитина не може бути позбавлена доступу до ефективної охорони </a:t>
            </a:r>
            <a:r>
              <a:rPr lang="uk-UA" altLang="uk-UA" sz="2400" b="1" dirty="0" err="1">
                <a:solidFill>
                  <a:srgbClr val="000000"/>
                </a:solidFill>
              </a:rPr>
              <a:t>здоров</a:t>
            </a:r>
            <a:r>
              <a:rPr lang="en-US" altLang="uk-UA" sz="2400" b="1" dirty="0">
                <a:solidFill>
                  <a:srgbClr val="000000"/>
                </a:solidFill>
              </a:rPr>
              <a:t>`</a:t>
            </a:r>
            <a:r>
              <a:rPr lang="uk-UA" altLang="uk-UA" sz="2400" b="1" dirty="0">
                <a:solidFill>
                  <a:srgbClr val="000000"/>
                </a:solidFill>
              </a:rPr>
              <a:t>я.</a:t>
            </a:r>
            <a:endParaRPr lang="ru-RU" altLang="uk-UA" sz="2400" b="1" dirty="0">
              <a:solidFill>
                <a:srgbClr val="0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358" y="560729"/>
            <a:ext cx="2277544" cy="1708158"/>
          </a:xfrm>
          <a:prstGeom prst="ellipse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030324" y="2664536"/>
            <a:ext cx="3161676" cy="368371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980" y="1995555"/>
            <a:ext cx="4626403" cy="308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09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8677" grpId="0" animBg="1"/>
      <p:bldP spid="286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62996" y="0"/>
            <a:ext cx="7776354" cy="875999"/>
          </a:xfrm>
          <a:solidFill>
            <a:schemeClr val="accent5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uk-UA" b="1" dirty="0" err="1"/>
              <a:t>Обов</a:t>
            </a:r>
            <a:r>
              <a:rPr lang="en-US" b="1" dirty="0"/>
              <a:t>’</a:t>
            </a:r>
            <a:r>
              <a:rPr lang="uk-UA" b="1" dirty="0" err="1"/>
              <a:t>язки</a:t>
            </a:r>
            <a:r>
              <a:rPr lang="uk-UA" b="1" dirty="0"/>
              <a:t> дітей:</a:t>
            </a:r>
            <a:endParaRPr lang="ru-RU" b="1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63902" y="879895"/>
            <a:ext cx="12028098" cy="5852376"/>
          </a:xfrm>
          <a:solidFill>
            <a:schemeClr val="accent3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>
              <a:buNone/>
            </a:pPr>
            <a:r>
              <a:rPr lang="uk-UA" sz="2800" b="1" dirty="0"/>
              <a:t>   Крім прав, Конституцією встановленні обов’язки кожної людини,  ми повинні їх  обов’язково дотримуватися. Ми маємо  неухильно додержуватися  таких обов’язків:</a:t>
            </a:r>
            <a:endParaRPr lang="ru-RU" sz="2800" b="1" dirty="0"/>
          </a:p>
          <a:p>
            <a:pPr lvl="0"/>
            <a:r>
              <a:rPr lang="uk-UA" sz="2800" b="1" dirty="0"/>
              <a:t>обов’язок неухильно додержуватися Конституції та законів України; </a:t>
            </a:r>
            <a:endParaRPr lang="ru-RU" sz="2800" b="1" dirty="0"/>
          </a:p>
          <a:p>
            <a:pPr lvl="0"/>
            <a:r>
              <a:rPr lang="uk-UA" sz="2800" b="1" dirty="0"/>
              <a:t>обов’язок не посягати на права і свободи, честь і гідність інших людей;</a:t>
            </a:r>
            <a:endParaRPr lang="ru-RU" sz="2800" b="1" dirty="0"/>
          </a:p>
          <a:p>
            <a:pPr lvl="0"/>
            <a:r>
              <a:rPr lang="uk-UA" sz="2800" b="1" dirty="0"/>
              <a:t>обов’язок шанувати державні </a:t>
            </a:r>
          </a:p>
          <a:p>
            <a:pPr lvl="0"/>
            <a:r>
              <a:rPr lang="uk-UA" sz="2800" b="1" dirty="0"/>
              <a:t>символи України;</a:t>
            </a:r>
            <a:endParaRPr lang="ru-RU" sz="2800" b="1" dirty="0"/>
          </a:p>
          <a:p>
            <a:pPr lvl="0"/>
            <a:r>
              <a:rPr lang="uk-UA" sz="2800" b="1" dirty="0"/>
              <a:t>обов’язок берегти природу, культурну спадщину, відшкодовувати завданні збитки;</a:t>
            </a:r>
            <a:endParaRPr lang="ru-RU" sz="2800" b="1" dirty="0"/>
          </a:p>
          <a:p>
            <a:endParaRPr lang="ru-RU" sz="2800" b="1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350" y="4969167"/>
            <a:ext cx="2196318" cy="18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27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1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996091" y="152400"/>
            <a:ext cx="10353761" cy="1326321"/>
          </a:xfrm>
          <a:solidFill>
            <a:schemeClr val="tx2">
              <a:lumMod val="25000"/>
            </a:schemeClr>
          </a:solidFill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effectLst/>
              </a:rPr>
              <a:t>Подібне </a:t>
            </a:r>
            <a:r>
              <a:rPr lang="ru-RU" dirty="0" err="1">
                <a:solidFill>
                  <a:schemeClr val="bg1"/>
                </a:solidFill>
                <a:effectLst/>
              </a:rPr>
              <a:t>значення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r>
              <a:rPr lang="ru-RU" dirty="0" err="1">
                <a:solidFill>
                  <a:schemeClr val="bg1"/>
                </a:solidFill>
                <a:effectLst/>
              </a:rPr>
              <a:t>вкладали</a:t>
            </a:r>
            <a:r>
              <a:rPr lang="ru-RU" dirty="0">
                <a:solidFill>
                  <a:schemeClr val="bg1"/>
                </a:solidFill>
                <a:effectLst/>
              </a:rPr>
              <a:t> в </a:t>
            </a:r>
            <a:r>
              <a:rPr lang="ru-RU" dirty="0" err="1">
                <a:solidFill>
                  <a:schemeClr val="bg1"/>
                </a:solidFill>
                <a:effectLst/>
              </a:rPr>
              <a:t>це</a:t>
            </a:r>
            <a:r>
              <a:rPr lang="ru-RU" dirty="0">
                <a:solidFill>
                  <a:schemeClr val="bg1"/>
                </a:solidFill>
                <a:effectLst/>
              </a:rPr>
              <a:t> </a:t>
            </a:r>
            <a:r>
              <a:rPr lang="ru-RU" dirty="0" err="1">
                <a:solidFill>
                  <a:schemeClr val="bg1"/>
                </a:solidFill>
                <a:effectLst/>
              </a:rPr>
              <a:t>поняття</a:t>
            </a:r>
            <a:r>
              <a:rPr lang="ru-RU" dirty="0">
                <a:solidFill>
                  <a:schemeClr val="bg1"/>
                </a:solidFill>
                <a:effectLst/>
              </a:rPr>
              <a:t> й </a:t>
            </a:r>
            <a:r>
              <a:rPr lang="ru-RU" dirty="0" err="1">
                <a:solidFill>
                  <a:schemeClr val="bg1"/>
                </a:solidFill>
                <a:effectLst/>
              </a:rPr>
              <a:t>інші</a:t>
            </a:r>
            <a:r>
              <a:rPr lang="ru-RU" dirty="0">
                <a:solidFill>
                  <a:schemeClr val="bg1"/>
                </a:solidFill>
                <a:effectLst/>
              </a:rPr>
              <a:t> народи: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0" y="1469577"/>
            <a:ext cx="4884066" cy="29195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1. За </a:t>
            </a:r>
            <a:r>
              <a:rPr lang="ru-RU" sz="2400" b="1" dirty="0" err="1">
                <a:solidFill>
                  <a:schemeClr val="bg1"/>
                </a:solidFill>
              </a:rPr>
              <a:t>визначенням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давньокитайського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філософа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Конфуція</a:t>
            </a:r>
            <a:r>
              <a:rPr lang="ru-RU" sz="2400" b="1" dirty="0">
                <a:solidFill>
                  <a:schemeClr val="bg1"/>
                </a:solidFill>
              </a:rPr>
              <a:t>, «право та </a:t>
            </a:r>
            <a:r>
              <a:rPr lang="ru-RU" sz="2400" b="1" dirty="0" err="1">
                <a:solidFill>
                  <a:schemeClr val="bg1"/>
                </a:solidFill>
              </a:rPr>
              <a:t>справедливість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полягають</a:t>
            </a:r>
            <a:r>
              <a:rPr lang="ru-RU" sz="2400" b="1" dirty="0">
                <a:solidFill>
                  <a:schemeClr val="bg1"/>
                </a:solidFill>
              </a:rPr>
              <a:t> у тому, </a:t>
            </a:r>
            <a:r>
              <a:rPr lang="ru-RU" sz="2400" b="1" dirty="0" err="1">
                <a:solidFill>
                  <a:schemeClr val="bg1"/>
                </a:solidFill>
              </a:rPr>
              <a:t>щоб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кожен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мав</a:t>
            </a:r>
            <a:r>
              <a:rPr lang="ru-RU" sz="2400" b="1" dirty="0">
                <a:solidFill>
                  <a:schemeClr val="bg1"/>
                </a:solidFill>
              </a:rPr>
              <a:t> і </a:t>
            </a:r>
            <a:r>
              <a:rPr lang="ru-RU" sz="2400" b="1" dirty="0" err="1">
                <a:solidFill>
                  <a:schemeClr val="bg1"/>
                </a:solidFill>
              </a:rPr>
              <a:t>робив</a:t>
            </a:r>
            <a:r>
              <a:rPr lang="ru-RU" sz="2400" b="1" dirty="0">
                <a:solidFill>
                  <a:schemeClr val="bg1"/>
                </a:solidFill>
              </a:rPr>
              <a:t> так, </a:t>
            </a:r>
            <a:r>
              <a:rPr lang="ru-RU" sz="2400" b="1" dirty="0" err="1">
                <a:solidFill>
                  <a:schemeClr val="bg1"/>
                </a:solidFill>
              </a:rPr>
              <a:t>щоб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ніхто</a:t>
            </a:r>
            <a:r>
              <a:rPr lang="ru-RU" sz="2400" b="1" dirty="0">
                <a:solidFill>
                  <a:schemeClr val="bg1"/>
                </a:solidFill>
              </a:rPr>
              <a:t> не </a:t>
            </a:r>
            <a:r>
              <a:rPr lang="ru-RU" sz="2400" b="1" dirty="0" err="1">
                <a:solidFill>
                  <a:schemeClr val="bg1"/>
                </a:solidFill>
              </a:rPr>
              <a:t>мав</a:t>
            </a:r>
            <a:r>
              <a:rPr lang="ru-RU" sz="2400" b="1" dirty="0">
                <a:solidFill>
                  <a:schemeClr val="bg1"/>
                </a:solidFill>
              </a:rPr>
              <a:t> чужого і не </a:t>
            </a:r>
            <a:r>
              <a:rPr lang="ru-RU" sz="2400" b="1" dirty="0" err="1">
                <a:solidFill>
                  <a:schemeClr val="bg1"/>
                </a:solidFill>
              </a:rPr>
              <a:t>позбавлявся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свого</a:t>
            </a:r>
            <a:r>
              <a:rPr lang="ru-RU" sz="2400" b="1" dirty="0">
                <a:solidFill>
                  <a:schemeClr val="bg1"/>
                </a:solidFill>
              </a:rPr>
              <a:t>».</a:t>
            </a:r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4884066" y="1418382"/>
            <a:ext cx="3392423" cy="31664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2. </a:t>
            </a:r>
            <a:r>
              <a:rPr lang="ru-RU" sz="2400" b="1" dirty="0" err="1">
                <a:solidFill>
                  <a:schemeClr val="bg1"/>
                </a:solidFill>
              </a:rPr>
              <a:t>Римські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юристи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зазначали</a:t>
            </a:r>
            <a:r>
              <a:rPr lang="ru-RU" sz="2400" b="1" dirty="0">
                <a:solidFill>
                  <a:schemeClr val="bg1"/>
                </a:solidFill>
              </a:rPr>
              <a:t>: «Право є </a:t>
            </a:r>
            <a:r>
              <a:rPr lang="ru-RU" sz="2400" b="1" dirty="0" err="1">
                <a:solidFill>
                  <a:schemeClr val="bg1"/>
                </a:solidFill>
              </a:rPr>
              <a:t>мірилом</a:t>
            </a:r>
            <a:r>
              <a:rPr lang="ru-RU" sz="2400" b="1" dirty="0">
                <a:solidFill>
                  <a:schemeClr val="bg1"/>
                </a:solidFill>
              </a:rPr>
              <a:t> правильного, і все, </a:t>
            </a:r>
            <a:r>
              <a:rPr lang="ru-RU" sz="2400" b="1" dirty="0" err="1">
                <a:solidFill>
                  <a:schemeClr val="bg1"/>
                </a:solidFill>
              </a:rPr>
              <a:t>що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суперечить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мірилу</a:t>
            </a:r>
            <a:r>
              <a:rPr lang="ru-RU" sz="2400" b="1" dirty="0">
                <a:solidFill>
                  <a:schemeClr val="bg1"/>
                </a:solidFill>
              </a:rPr>
              <a:t> правильного, є </a:t>
            </a:r>
            <a:r>
              <a:rPr lang="ru-RU" sz="2400" b="1" dirty="0" err="1">
                <a:solidFill>
                  <a:schemeClr val="bg1"/>
                </a:solidFill>
              </a:rPr>
              <a:t>несправедливим</a:t>
            </a:r>
            <a:r>
              <a:rPr lang="ru-RU" sz="2400" b="1" dirty="0">
                <a:solidFill>
                  <a:schemeClr val="bg1"/>
                </a:solidFill>
              </a:rPr>
              <a:t>».</a:t>
            </a:r>
            <a:br>
              <a:rPr lang="ru-RU" sz="2400" b="1" dirty="0">
                <a:solidFill>
                  <a:schemeClr val="bg1"/>
                </a:solidFill>
              </a:rPr>
            </a:b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8395294" y="1469577"/>
            <a:ext cx="3548918" cy="41814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dirty="0">
                <a:solidFill>
                  <a:schemeClr val="bg1"/>
                </a:solidFill>
              </a:rPr>
              <a:t>У </a:t>
            </a:r>
            <a:r>
              <a:rPr lang="ru-RU" sz="2400" b="1" dirty="0" err="1">
                <a:solidFill>
                  <a:schemeClr val="bg1"/>
                </a:solidFill>
              </a:rPr>
              <a:t>сучасній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науці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термін</a:t>
            </a:r>
            <a:r>
              <a:rPr lang="ru-RU" sz="2400" b="1" dirty="0">
                <a:solidFill>
                  <a:schemeClr val="bg1"/>
                </a:solidFill>
              </a:rPr>
              <a:t> «право» </a:t>
            </a:r>
            <a:r>
              <a:rPr lang="ru-RU" sz="2400" b="1" dirty="0" err="1">
                <a:solidFill>
                  <a:schemeClr val="bg1"/>
                </a:solidFill>
              </a:rPr>
              <a:t>використовується</a:t>
            </a:r>
            <a:r>
              <a:rPr lang="ru-RU" sz="2400" b="1" dirty="0">
                <a:solidFill>
                  <a:schemeClr val="bg1"/>
                </a:solidFill>
              </a:rPr>
              <a:t> у </a:t>
            </a:r>
            <a:r>
              <a:rPr lang="ru-RU" sz="2400" b="1" dirty="0" err="1">
                <a:solidFill>
                  <a:schemeClr val="bg1"/>
                </a:solidFill>
              </a:rPr>
              <a:t>декількох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значеннях</a:t>
            </a:r>
            <a:r>
              <a:rPr lang="ru-RU" sz="2400" b="1" dirty="0">
                <a:solidFill>
                  <a:schemeClr val="bg1"/>
                </a:solidFill>
              </a:rPr>
              <a:t>: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- як система </a:t>
            </a:r>
            <a:r>
              <a:rPr lang="ru-RU" sz="2400" b="1" dirty="0" err="1">
                <a:solidFill>
                  <a:schemeClr val="bg1"/>
                </a:solidFill>
              </a:rPr>
              <a:t>юридичних</a:t>
            </a:r>
            <a:r>
              <a:rPr lang="ru-RU" sz="2400" b="1" dirty="0">
                <a:solidFill>
                  <a:schemeClr val="bg1"/>
                </a:solidFill>
              </a:rPr>
              <a:t> норм;</a:t>
            </a:r>
            <a:br>
              <a:rPr lang="ru-RU" sz="2400" b="1" dirty="0">
                <a:solidFill>
                  <a:schemeClr val="bg1"/>
                </a:solidFill>
              </a:rPr>
            </a:br>
            <a:r>
              <a:rPr lang="ru-RU" sz="2400" b="1" dirty="0">
                <a:solidFill>
                  <a:schemeClr val="bg1"/>
                </a:solidFill>
              </a:rPr>
              <a:t>- як </a:t>
            </a:r>
            <a:r>
              <a:rPr lang="ru-RU" sz="2400" b="1" dirty="0" err="1">
                <a:solidFill>
                  <a:schemeClr val="bg1"/>
                </a:solidFill>
              </a:rPr>
              <a:t>офіційно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визнані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можливості</a:t>
            </a:r>
            <a:r>
              <a:rPr lang="ru-RU" sz="2400" b="1" dirty="0">
                <a:solidFill>
                  <a:schemeClr val="bg1"/>
                </a:solidFill>
              </a:rPr>
              <a:t> </a:t>
            </a:r>
            <a:r>
              <a:rPr lang="ru-RU" sz="2400" b="1" dirty="0" err="1">
                <a:solidFill>
                  <a:schemeClr val="bg1"/>
                </a:solidFill>
              </a:rPr>
              <a:t>тощо</a:t>
            </a:r>
            <a:r>
              <a:rPr lang="ru-RU" sz="2400" b="1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892" y="4540928"/>
            <a:ext cx="3248597" cy="231366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276" y="4440315"/>
            <a:ext cx="2157984" cy="238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85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69264" y="18724"/>
            <a:ext cx="10506456" cy="1234440"/>
          </a:xfrm>
          <a:solidFill>
            <a:srgbClr val="FFFF00"/>
          </a:solidFill>
          <a:ln w="57150"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10 </a:t>
            </a:r>
            <a:r>
              <a:rPr lang="ru-RU" sz="40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грудня</a:t>
            </a:r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 – </a:t>
            </a:r>
            <a:r>
              <a:rPr lang="ru-RU" sz="40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Міжнародний</a:t>
            </a:r>
            <a:r>
              <a:rPr lang="ru-RU" sz="4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 день прав </a:t>
            </a:r>
            <a:r>
              <a:rPr lang="ru-RU" sz="4000" b="1" dirty="0" err="1">
                <a:solidFill>
                  <a:schemeClr val="tx2">
                    <a:lumMod val="90000"/>
                    <a:lumOff val="10000"/>
                  </a:schemeClr>
                </a:solidFill>
                <a:latin typeface="Georgia" panose="02040502050405020303" pitchFamily="18" charset="0"/>
              </a:rPr>
              <a:t>людини</a:t>
            </a:r>
            <a:endParaRPr lang="ru-RU" sz="4000" b="1" dirty="0">
              <a:solidFill>
                <a:schemeClr val="tx2">
                  <a:lumMod val="90000"/>
                  <a:lumOff val="10000"/>
                </a:schemeClr>
              </a:solidFill>
              <a:latin typeface="Georgia" panose="02040502050405020303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Прямоугольная выноска 5"/>
          <p:cNvSpPr/>
          <p:nvPr/>
        </p:nvSpPr>
        <p:spPr>
          <a:xfrm rot="21201270">
            <a:off x="188948" y="1290265"/>
            <a:ext cx="4051501" cy="1431694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Загальна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декларація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прав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людини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є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видатним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документом в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історії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людства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.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Цим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документом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закріплено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,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що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права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людини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–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невід’ємний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елемент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людської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особистості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і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людського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4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буття</a:t>
            </a:r>
            <a:r>
              <a:rPr lang="ru-RU" sz="1400" b="1" dirty="0">
                <a:solidFill>
                  <a:srgbClr val="FF0000"/>
                </a:solidFill>
                <a:latin typeface="Georgia" panose="02040502050405020303" pitchFamily="18" charset="0"/>
              </a:rPr>
              <a:t>. 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606"/>
            <a:ext cx="969264" cy="10096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481">
            <a:off x="2195563" y="2646269"/>
            <a:ext cx="3012535" cy="224241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094" y="5388545"/>
            <a:ext cx="2339447" cy="1462154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14" y="5440804"/>
            <a:ext cx="2258099" cy="140792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65" y="2782079"/>
            <a:ext cx="3067472" cy="1726471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414" y="4475750"/>
            <a:ext cx="1510494" cy="911541"/>
          </a:xfrm>
          <a:prstGeom prst="rect">
            <a:avLst/>
          </a:prstGeom>
          <a:ln w="57150">
            <a:solidFill>
              <a:schemeClr val="accent1">
                <a:lumMod val="75000"/>
              </a:schemeClr>
            </a:solidFill>
          </a:ln>
        </p:spPr>
      </p:pic>
      <p:sp>
        <p:nvSpPr>
          <p:cNvPr id="15" name="Скругленный прямоугольник 14"/>
          <p:cNvSpPr/>
          <p:nvPr/>
        </p:nvSpPr>
        <p:spPr>
          <a:xfrm>
            <a:off x="155448" y="4077606"/>
            <a:ext cx="6601968" cy="2670665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У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цьому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документі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задекларовано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наступні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принципи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рівність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людей;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кожного 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життя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, свободу та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особисту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недоторканість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заборона рабства и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работоргівли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заборона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катувань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або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жорстокого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поводження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кожного 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правосуб’єктність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рівність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усіх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перед законом;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заборона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самовільних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арештів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презумпція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невинності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та заборона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зворотної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сили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карного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закону;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на свободу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пересувань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та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вибір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місця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мешкання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громадянство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 право 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шлюб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 право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володіти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майном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на свободу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переконань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 право 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мирні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збори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на участь в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управлінні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громадськими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та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державними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справами;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право на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працю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sz="1200" b="1" dirty="0" err="1">
                <a:solidFill>
                  <a:schemeClr val="bg1"/>
                </a:solidFill>
                <a:latin typeface="Georgia" panose="02040502050405020303" pitchFamily="18" charset="0"/>
              </a:rPr>
              <a:t>тощо</a:t>
            </a:r>
            <a:r>
              <a:rPr lang="ru-RU" sz="1200" b="1" dirty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823">
            <a:off x="5006971" y="2418979"/>
            <a:ext cx="2503115" cy="153068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7" name="Овальная выноска 16"/>
          <p:cNvSpPr/>
          <p:nvPr/>
        </p:nvSpPr>
        <p:spPr>
          <a:xfrm>
            <a:off x="6699711" y="1051073"/>
            <a:ext cx="5540857" cy="2961403"/>
          </a:xfrm>
          <a:prstGeom prst="wedgeEllipseCallout">
            <a:avLst/>
          </a:prstGeom>
          <a:solidFill>
            <a:schemeClr val="accent3">
              <a:lumMod val="5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У далекому 1950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році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Генеральна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Асамблея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ООН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запропонувала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усім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державам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святкувати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10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грудня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як День прав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людини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,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бо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саме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в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цей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день в 1948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році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цією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ж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організацією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було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прийнято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Загальну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декларацію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 прав </a:t>
            </a:r>
            <a:r>
              <a:rPr lang="ru-RU" b="1" dirty="0" err="1">
                <a:solidFill>
                  <a:schemeClr val="bg1"/>
                </a:solidFill>
                <a:latin typeface="Georgia" panose="02040502050405020303" pitchFamily="18" charset="0"/>
              </a:rPr>
              <a:t>людини</a:t>
            </a:r>
            <a:r>
              <a:rPr lang="ru-RU" b="1" dirty="0">
                <a:solidFill>
                  <a:schemeClr val="bg1"/>
                </a:solidFill>
                <a:latin typeface="Georgia" panose="02040502050405020303" pitchFamily="18" charset="0"/>
              </a:rPr>
              <a:t>.</a:t>
            </a: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3895">
            <a:off x="4653102" y="1320832"/>
            <a:ext cx="1338208" cy="1248994"/>
          </a:xfrm>
          <a:prstGeom prst="rect">
            <a:avLst/>
          </a:prstGeom>
        </p:spPr>
      </p:pic>
      <p:sp>
        <p:nvSpPr>
          <p:cNvPr id="20" name="Прямоугольная выноска 19"/>
          <p:cNvSpPr/>
          <p:nvPr/>
        </p:nvSpPr>
        <p:spPr>
          <a:xfrm rot="437918">
            <a:off x="8202641" y="4087682"/>
            <a:ext cx="3639312" cy="1453896"/>
          </a:xfrm>
          <a:prstGeom prst="wedgeRectCallout">
            <a:avLst/>
          </a:prstGeom>
          <a:solidFill>
            <a:schemeClr val="accent1">
              <a:lumMod val="40000"/>
              <a:lumOff val="6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Головна мета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Міжнародного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дня прав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людини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— торжество в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усьому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світі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понять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свободи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,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безпеки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й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чесності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людей по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відношенню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</a:t>
            </a:r>
            <a:r>
              <a:rPr lang="ru-RU" sz="1600" b="1" dirty="0" err="1">
                <a:solidFill>
                  <a:srgbClr val="FF0000"/>
                </a:solidFill>
                <a:latin typeface="Georgia" panose="02040502050405020303" pitchFamily="18" charset="0"/>
              </a:rPr>
              <a:t>одне</a:t>
            </a:r>
            <a:r>
              <a:rPr lang="ru-RU" sz="1600" b="1" dirty="0">
                <a:solidFill>
                  <a:srgbClr val="FF0000"/>
                </a:solidFill>
                <a:latin typeface="Georgia" panose="02040502050405020303" pitchFamily="18" charset="0"/>
              </a:rPr>
              <a:t> до одного. 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566" y="1528538"/>
            <a:ext cx="792308" cy="82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36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294" y="86264"/>
            <a:ext cx="4575343" cy="905774"/>
          </a:xfrm>
          <a:solidFill>
            <a:schemeClr val="accent5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uk-UA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latin typeface="a_StamperRg&amp;Bt" panose="040F0703050807070607" pitchFamily="82" charset="-52"/>
              </a:rPr>
              <a:t>Маю право…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756" y="8626"/>
            <a:ext cx="10045641" cy="68493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98" y="925399"/>
            <a:ext cx="2331720" cy="17487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404967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ChangeArrowheads="1"/>
          </p:cNvSpPr>
          <p:nvPr/>
        </p:nvSpPr>
        <p:spPr bwMode="auto">
          <a:xfrm>
            <a:off x="7288695" y="189461"/>
            <a:ext cx="44196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sz="3600" b="1" dirty="0">
                <a:solidFill>
                  <a:srgbClr val="FF0000"/>
                </a:solidFill>
              </a:rPr>
              <a:t>Всі діти мають право на освіту</a:t>
            </a:r>
          </a:p>
        </p:txBody>
      </p:sp>
      <p:sp>
        <p:nvSpPr>
          <p:cNvPr id="20485" name="Rectangle 5"/>
          <p:cNvSpPr>
            <a:spLocks noChangeArrowheads="1"/>
          </p:cNvSpPr>
          <p:nvPr/>
        </p:nvSpPr>
        <p:spPr bwMode="auto">
          <a:xfrm>
            <a:off x="7543799" y="1528011"/>
            <a:ext cx="1799801" cy="1477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uk-UA" altLang="uk-UA" b="1" i="1" dirty="0">
                <a:solidFill>
                  <a:srgbClr val="000000"/>
                </a:solidFill>
              </a:rPr>
              <a:t>Конвенція ООН про права дитини Ст. 28,29</a:t>
            </a:r>
            <a:endParaRPr lang="ru-RU" altLang="uk-UA" b="1" i="1" dirty="0">
              <a:solidFill>
                <a:srgbClr val="000000"/>
              </a:solidFill>
            </a:endParaRPr>
          </a:p>
        </p:txBody>
      </p:sp>
      <p:sp>
        <p:nvSpPr>
          <p:cNvPr id="20486" name="Rectangle 6"/>
          <p:cNvSpPr>
            <a:spLocks noChangeArrowheads="1"/>
          </p:cNvSpPr>
          <p:nvPr/>
        </p:nvSpPr>
        <p:spPr bwMode="auto">
          <a:xfrm>
            <a:off x="319177" y="1774075"/>
            <a:ext cx="4623759" cy="40564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2800" b="1" dirty="0">
                <a:solidFill>
                  <a:srgbClr val="000000"/>
                </a:solidFill>
              </a:rPr>
              <a:t>Дитина має право на освіту, і обов'язок держави – забезпечити</a:t>
            </a:r>
          </a:p>
          <a:p>
            <a:pPr algn="ctr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lang="uk-UA" altLang="uk-UA" sz="2800" b="1" dirty="0">
                <a:solidFill>
                  <a:srgbClr val="000000"/>
                </a:solidFill>
              </a:rPr>
              <a:t> доступну до кожної дитини безкоштовну обов'язкову початкову   освіту та заохотити її до отримання середньої освіти</a:t>
            </a:r>
            <a:endParaRPr lang="ru-RU" altLang="uk-UA" sz="2800" b="1" dirty="0">
              <a:solidFill>
                <a:srgbClr val="0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594" y="1272372"/>
            <a:ext cx="2898950" cy="2174213"/>
          </a:xfrm>
          <a:prstGeom prst="ellipse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-939792" y="44851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uk-UA" sz="6000" b="1" dirty="0">
                <a:ln w="9525">
                  <a:solidFill>
                    <a:sysClr val="window" lastClr="FFFFFF"/>
                  </a:solidFill>
                  <a:prstDash val="solid"/>
                </a:ln>
                <a:solidFill>
                  <a:srgbClr val="FF0000"/>
                </a:solidFill>
                <a:latin typeface="a_StamperRg&amp;Bt" panose="040F0703050807070607" pitchFamily="82" charset="-52"/>
              </a:rPr>
              <a:t>Маю право…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082" y="1081094"/>
            <a:ext cx="2857500" cy="2038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585" y="3446585"/>
            <a:ext cx="4513415" cy="2846923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4557" y="3420548"/>
            <a:ext cx="4348493" cy="289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91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000">
        <p15:prstTrans prst="pageCurlDouble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1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0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nimBg="1"/>
      <p:bldP spid="20485" grpId="0" animBg="1"/>
      <p:bldP spid="20486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-51874"/>
            <a:ext cx="9221150" cy="690987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692" y="759670"/>
            <a:ext cx="2331720" cy="174879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000548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2" y="0"/>
            <a:ext cx="9333295" cy="6993910"/>
          </a:xfrm>
          <a:prstGeom prst="rect">
            <a:avLst/>
          </a:prstGeom>
        </p:spPr>
      </p:pic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76083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024" y="-138384"/>
            <a:ext cx="9328512" cy="699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976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</TotalTime>
  <Words>812</Words>
  <Application>Microsoft Office PowerPoint</Application>
  <PresentationFormat>Широкоэкранный</PresentationFormat>
  <Paragraphs>68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8" baseType="lpstr">
      <vt:lpstr>a_StamperRg&amp;Bt</vt:lpstr>
      <vt:lpstr>Arial</vt:lpstr>
      <vt:lpstr>Garamond</vt:lpstr>
      <vt:lpstr>Georgia</vt:lpstr>
      <vt:lpstr>Times New Roman</vt:lpstr>
      <vt:lpstr>Wingdings</vt:lpstr>
      <vt:lpstr>Натуральные материалы</vt:lpstr>
      <vt:lpstr>Презентация PowerPoint</vt:lpstr>
      <vt:lpstr>Презентация PowerPoint</vt:lpstr>
      <vt:lpstr>Подібне значення вкладали в це поняття й інші народи:</vt:lpstr>
      <vt:lpstr>10 грудня – Міжнародний день прав людини</vt:lpstr>
      <vt:lpstr>Маю право…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Обов’язки дітей: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Маю право…</dc:title>
  <dc:creator>Пользователь Windows</dc:creator>
  <cp:lastModifiedBy>Подорожна Анастасія Юріївна</cp:lastModifiedBy>
  <cp:revision>4</cp:revision>
  <dcterms:created xsi:type="dcterms:W3CDTF">2019-12-01T08:13:25Z</dcterms:created>
  <dcterms:modified xsi:type="dcterms:W3CDTF">2021-04-19T16:09:44Z</dcterms:modified>
</cp:coreProperties>
</file>